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3"/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858000" cy="9144000"/>
  <p:embeddedFontLst>
    <p:embeddedFont>
      <p:font typeface="Century Schoolbook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Schoolbook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CenturySchoolbook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enturySchoolbook-bold.fntdata"/><Relationship Id="rId6" Type="http://schemas.openxmlformats.org/officeDocument/2006/relationships/slide" Target="slides/slide1.xml"/><Relationship Id="rId18" Type="http://schemas.openxmlformats.org/officeDocument/2006/relationships/font" Target="fonts/CenturySchoolbook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dc.gov/coronavirus/2019-ncov/vaccines/distributing/demographics-vaccination-data.html" TargetMode="External"/><Relationship Id="rId3" Type="http://schemas.openxmlformats.org/officeDocument/2006/relationships/hyperlink" Target="https://data.cdc.gov/Vaccinations/Vaccine-Hesitancy-for-COVID-19-County-and-local-es/q9mh-h2tw" TargetMode="External"/><Relationship Id="rId4" Type="http://schemas.openxmlformats.org/officeDocument/2006/relationships/hyperlink" Target="https://www.kaggle.com/sudalairajkumar/novel-corona-virus-2019-dataset?select=covid_19_data.csv" TargetMode="External"/><Relationship Id="rId5" Type="http://schemas.openxmlformats.org/officeDocument/2006/relationships/hyperlink" Target="https://www.kaggle.com/gpreda/covid-world-vaccination-progress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d60e9ca91c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 demographics - 8 charts, and one pie chart </a:t>
            </a:r>
            <a:endParaRPr/>
          </a:p>
        </p:txBody>
      </p:sp>
      <p:sp>
        <p:nvSpPr>
          <p:cNvPr id="215" name="Google Shape;215;gd60e9ca91c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Proposal: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kind of data we will use is csv files found online, no APIs. We will be using information found on the COVID-19 World Vaccination Progress, as well as demographics to help us with our analysis. We may need to focus on the progress in the US, based on the datasets available.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8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Possible data sources: 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By race in the US [</a:t>
            </a:r>
            <a:r>
              <a:rPr lang="en-US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]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Vaccine Hesitancy for COVID-19: County and local estimates [</a:t>
            </a:r>
            <a:r>
              <a:rPr lang="en-US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]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COVID cases and deaths [</a:t>
            </a:r>
            <a:r>
              <a:rPr lang="en-US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]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Vaccinations Progress [</a:t>
            </a:r>
            <a:r>
              <a:rPr lang="en-US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]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The chart  shows the relationship between COVID cases and COVID related deaths by county in California. </a:t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Process</a:t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2946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40"/>
              <a:buChar char="•"/>
            </a:pP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The </a:t>
            </a: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horizontal</a:t>
            </a: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 (x-axis) shows the percentage of reported cases by county. (cases - total reported tests)</a:t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400"/>
              <a:buFont typeface="Century Schoolbook"/>
              <a:buChar char="•"/>
            </a:pP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The vertical (y-axis) shows the percentage of reported deaths by county. (deaths - total reported cases)</a:t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400"/>
              <a:buFont typeface="Century Schoolbook"/>
              <a:buChar char="•"/>
            </a:pP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Simply looking at the chart, it shows as --- increases, ---- also increases. </a:t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400"/>
              <a:buFont typeface="Century Schoolbook"/>
              <a:buChar char="•"/>
            </a:pPr>
            <a:r>
              <a:t/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2946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40"/>
              <a:buChar char="•"/>
            </a:pP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Positive</a:t>
            </a: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 Correlation: </a:t>
            </a: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Both variables move in the same direction. In other words, as one variable increases, the other variable also increases.</a:t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2946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40"/>
              <a:buChar char="•"/>
            </a:pP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Reflective of the months when the spread of Covid was higher/high number of cases  </a:t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400"/>
              <a:buFont typeface="Century Schoolbook"/>
              <a:buChar char="•"/>
            </a:pP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Each dot on the scatter plot represents one county from the data. Counties with higher </a:t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400"/>
              <a:buFont typeface="Century Schoolbook"/>
              <a:buChar char="•"/>
            </a:pPr>
            <a:r>
              <a:rPr lang="en-US" sz="1400">
                <a:latin typeface="Century Schoolbook"/>
                <a:ea typeface="Century Schoolbook"/>
                <a:cs typeface="Century Schoolbook"/>
                <a:sym typeface="Century Schoolbook"/>
              </a:rPr>
              <a:t>Outliers are further out.  </a:t>
            </a:r>
            <a:endParaRPr sz="140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63" name="Google Shape;16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60e9ca91c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entury Schoolbook"/>
                <a:ea typeface="Century Schoolbook"/>
                <a:cs typeface="Century Schoolbook"/>
                <a:sym typeface="Century Schoolbook"/>
              </a:rPr>
              <a:t>The chart  shows the relationship between COVID cases and COVID related deaths by county in California. </a:t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entury Schoolbook"/>
                <a:ea typeface="Century Schoolbook"/>
                <a:cs typeface="Century Schoolbook"/>
                <a:sym typeface="Century Schoolbook"/>
              </a:rPr>
              <a:t>Process</a:t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0099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"/>
              <a:buChar char="•"/>
            </a:pPr>
            <a:r>
              <a:rPr lang="en-US" sz="1500">
                <a:latin typeface="Century Schoolbook"/>
                <a:ea typeface="Century Schoolbook"/>
                <a:cs typeface="Century Schoolbook"/>
                <a:sym typeface="Century Schoolbook"/>
              </a:rPr>
              <a:t>The horizontal (x-axis) shows the percentage of reported cases by county. (cases - total reported tests)</a:t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500"/>
              <a:buFont typeface="Century Schoolbook"/>
              <a:buChar char="•"/>
            </a:pPr>
            <a:r>
              <a:rPr lang="en-US" sz="1500">
                <a:latin typeface="Century Schoolbook"/>
                <a:ea typeface="Century Schoolbook"/>
                <a:cs typeface="Century Schoolbook"/>
                <a:sym typeface="Century Schoolbook"/>
              </a:rPr>
              <a:t>The vertical (y-axis) shows the percentage of reported deaths by county. (deaths - total reported cases)</a:t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500"/>
              <a:buFont typeface="Century Schoolbook"/>
              <a:buChar char="•"/>
            </a:pPr>
            <a:r>
              <a:rPr lang="en-US" sz="1500">
                <a:latin typeface="Century Schoolbook"/>
                <a:ea typeface="Century Schoolbook"/>
                <a:cs typeface="Century Schoolbook"/>
                <a:sym typeface="Century Schoolbook"/>
              </a:rPr>
              <a:t>Simply looking at the chart, it shows as --- increases, ---- also increases. </a:t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500"/>
              <a:buFont typeface="Century Schoolbook"/>
              <a:buChar char="•"/>
            </a:pPr>
            <a:r>
              <a:t/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0099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"/>
              <a:buChar char="•"/>
            </a:pPr>
            <a:r>
              <a:rPr lang="en-US" sz="1500">
                <a:latin typeface="Century Schoolbook"/>
                <a:ea typeface="Century Schoolbook"/>
                <a:cs typeface="Century Schoolbook"/>
                <a:sym typeface="Century Schoolbook"/>
              </a:rPr>
              <a:t>Positive Correlation: Both variables move in the same direction. In other words, as one variable increases, the other variable also increases.</a:t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0099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"/>
              <a:buChar char="•"/>
            </a:pPr>
            <a:r>
              <a:rPr lang="en-US" sz="1500">
                <a:latin typeface="Century Schoolbook"/>
                <a:ea typeface="Century Schoolbook"/>
                <a:cs typeface="Century Schoolbook"/>
                <a:sym typeface="Century Schoolbook"/>
              </a:rPr>
              <a:t>Reflective of the months when the spread of Covid was higher/high number of cases  </a:t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500"/>
              <a:buFont typeface="Century Schoolbook"/>
              <a:buChar char="•"/>
            </a:pPr>
            <a:r>
              <a:rPr lang="en-US" sz="1500">
                <a:latin typeface="Century Schoolbook"/>
                <a:ea typeface="Century Schoolbook"/>
                <a:cs typeface="Century Schoolbook"/>
                <a:sym typeface="Century Schoolbook"/>
              </a:rPr>
              <a:t>Each dot on the scatter plot represents one county from the data. Counties with higher </a:t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F6F74"/>
              </a:buClr>
              <a:buSzPts val="1500"/>
              <a:buFont typeface="Century Schoolbook"/>
              <a:buChar char="•"/>
            </a:pPr>
            <a:r>
              <a:rPr lang="en-US" sz="1500">
                <a:latin typeface="Century Schoolbook"/>
                <a:ea typeface="Century Schoolbook"/>
                <a:cs typeface="Century Schoolbook"/>
                <a:sym typeface="Century Schoolbook"/>
              </a:rPr>
              <a:t>Outliers are further out.  </a:t>
            </a:r>
            <a:endParaRPr sz="150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72" name="Google Shape;172;gd60e9ca91c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will be 3 charts </a:t>
            </a:r>
            <a:endParaRPr/>
          </a:p>
        </p:txBody>
      </p:sp>
      <p:sp>
        <p:nvSpPr>
          <p:cNvPr id="185" name="Google Shape;18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60e9ca91c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will be 3 charts </a:t>
            </a:r>
            <a:endParaRPr/>
          </a:p>
        </p:txBody>
      </p:sp>
      <p:sp>
        <p:nvSpPr>
          <p:cNvPr id="195" name="Google Shape;195;gd60e9ca91c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 demographics - 8 charts, and one pie chart </a:t>
            </a:r>
            <a:endParaRPr/>
          </a:p>
        </p:txBody>
      </p:sp>
      <p:sp>
        <p:nvSpPr>
          <p:cNvPr id="206" name="Google Shape;20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solidFill>
          <a:srgbClr val="343437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type="ctr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Schoolbook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261872" y="4800600"/>
            <a:ext cx="9418320" cy="1691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  <a:defRPr sz="2200">
                <a:solidFill>
                  <a:srgbClr val="BFBFBF"/>
                </a:solidFill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A5A5A5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>
            <a:off x="841248" y="457200"/>
            <a:ext cx="3200400" cy="1600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Schoolbook"/>
              <a:buNone/>
              <a:defRPr b="0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" type="body"/>
          </p:nvPr>
        </p:nvSpPr>
        <p:spPr>
          <a:xfrm>
            <a:off x="4504267" y="685800"/>
            <a:ext cx="6079066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600"/>
              <a:buChar char="•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2" type="body"/>
          </p:nvPr>
        </p:nvSpPr>
        <p:spPr>
          <a:xfrm>
            <a:off x="841248" y="2099734"/>
            <a:ext cx="32004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5" name="Google Shape;85;p12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3"/>
          <p:cNvSpPr txBox="1"/>
          <p:nvPr>
            <p:ph type="title"/>
          </p:nvPr>
        </p:nvSpPr>
        <p:spPr>
          <a:xfrm>
            <a:off x="914400" y="5257800"/>
            <a:ext cx="9982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Schoolbook"/>
              <a:buNone/>
              <a:defRPr b="0"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/>
          <p:nvPr>
            <p:ph idx="2" type="pic"/>
          </p:nvPr>
        </p:nvSpPr>
        <p:spPr>
          <a:xfrm>
            <a:off x="0" y="0"/>
            <a:ext cx="11292840" cy="5128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None/>
              <a:defRPr b="0" i="0" sz="28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b="0" i="0" sz="2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" type="body"/>
          </p:nvPr>
        </p:nvSpPr>
        <p:spPr>
          <a:xfrm>
            <a:off x="914400" y="6108589"/>
            <a:ext cx="9982200" cy="5970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>
                <a:solidFill>
                  <a:srgbClr val="D8D8D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93" name="Google Shape;93;p13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 rot="5400000">
            <a:off x="3383884" y="-293211"/>
            <a:ext cx="4351337" cy="8595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 rot="5400000">
            <a:off x="6938169" y="2091531"/>
            <a:ext cx="5897562" cy="247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 rot="5400000">
            <a:off x="1680369" y="-537369"/>
            <a:ext cx="5897562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solidFill>
          <a:srgbClr val="343437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ctr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Schoolbook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subTitle"/>
          </p:nvPr>
        </p:nvSpPr>
        <p:spPr>
          <a:xfrm>
            <a:off x="1261872" y="4800600"/>
            <a:ext cx="9418320" cy="1691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  <a:defRPr sz="2200">
                <a:solidFill>
                  <a:srgbClr val="BFBFBF"/>
                </a:solidFill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" name="Google Shape;45;p6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A5A5A5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" name="Google Shape;48;p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entury Schoolbook"/>
              <a:buNone/>
              <a:defRPr b="0"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1261872" y="4800600"/>
            <a:ext cx="9418320" cy="1691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  <a:defRPr sz="2200">
                <a:solidFill>
                  <a:srgbClr val="595959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1261872" y="1828800"/>
            <a:ext cx="44805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59" name="Google Shape;59;p8"/>
          <p:cNvSpPr txBox="1"/>
          <p:nvPr>
            <p:ph idx="2" type="body"/>
          </p:nvPr>
        </p:nvSpPr>
        <p:spPr>
          <a:xfrm>
            <a:off x="6126480" y="1828800"/>
            <a:ext cx="44805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" type="body"/>
          </p:nvPr>
        </p:nvSpPr>
        <p:spPr>
          <a:xfrm>
            <a:off x="1261872" y="1713655"/>
            <a:ext cx="4480560" cy="7315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6" name="Google Shape;66;p9"/>
          <p:cNvSpPr txBox="1"/>
          <p:nvPr>
            <p:ph idx="2" type="body"/>
          </p:nvPr>
        </p:nvSpPr>
        <p:spPr>
          <a:xfrm>
            <a:off x="1261872" y="2507550"/>
            <a:ext cx="4480560" cy="3664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67" name="Google Shape;67;p9"/>
          <p:cNvSpPr txBox="1"/>
          <p:nvPr>
            <p:ph idx="3" type="body"/>
          </p:nvPr>
        </p:nvSpPr>
        <p:spPr>
          <a:xfrm>
            <a:off x="6126480" y="1713655"/>
            <a:ext cx="4480560" cy="7315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20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8" name="Google Shape;68;p9"/>
          <p:cNvSpPr txBox="1"/>
          <p:nvPr>
            <p:ph idx="4" type="body"/>
          </p:nvPr>
        </p:nvSpPr>
        <p:spPr>
          <a:xfrm>
            <a:off x="6126480" y="2507550"/>
            <a:ext cx="4480560" cy="3664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69" name="Google Shape;69;p9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0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0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1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A7A1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Schoolbook"/>
              <a:buNone/>
              <a:defRPr b="0" i="0" sz="44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b="0" i="0" sz="16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F6F5F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F6F5F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  <a:defRPr b="0" i="0" sz="44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b="0" i="0" sz="16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DADADA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DADADA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hyperlink" Target="https://humanas.blog.scielo.org/blog/2020/10/13/a-resposta-da-administracao-publica-brasileira-aos-desafios-da-pandemia-da-covid-19/" TargetMode="External"/><Relationship Id="rId5" Type="http://schemas.openxmlformats.org/officeDocument/2006/relationships/hyperlink" Target="https://creativecommons.org/licenses/by/3.0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hyperlink" Target="https://www.deshabhimani.com/english/news/world/saudi-to-make-coronavirus-vaccine-free-for-citizen-and-residents/3179" TargetMode="External"/><Relationship Id="rId5" Type="http://schemas.openxmlformats.org/officeDocument/2006/relationships/hyperlink" Target="https://creativecommons.org/licenses/by/3.0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Relationship Id="rId4" Type="http://schemas.openxmlformats.org/officeDocument/2006/relationships/hyperlink" Target="https://www.thetraveldoctor.com.au/why-is-covid-19-such-a-big-deal/" TargetMode="External"/><Relationship Id="rId5" Type="http://schemas.openxmlformats.org/officeDocument/2006/relationships/hyperlink" Target="https://creativecommons.org/licenses/by-nd/3.0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hyperlink" Target="https://researchoutreach.org/articles/an-integrated-toolkit-for-high-dimensional-complex-and-time-series-data-analysis/" TargetMode="External"/><Relationship Id="rId5" Type="http://schemas.openxmlformats.org/officeDocument/2006/relationships/hyperlink" Target="https://creativecommons.org/licenses/by/3.0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43437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0" y="4251489"/>
            <a:ext cx="11292840" cy="2606511"/>
          </a:xfrm>
          <a:prstGeom prst="rect">
            <a:avLst/>
          </a:pr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 txBox="1"/>
          <p:nvPr>
            <p:ph type="ctrTitle"/>
          </p:nvPr>
        </p:nvSpPr>
        <p:spPr>
          <a:xfrm>
            <a:off x="914400" y="4624001"/>
            <a:ext cx="9777603" cy="11525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Schoolbook"/>
              <a:buNone/>
            </a:pPr>
            <a:r>
              <a:rPr lang="en-US" sz="4800"/>
              <a:t>COVID-19 Vaccination Progress</a:t>
            </a:r>
            <a:endParaRPr/>
          </a:p>
        </p:txBody>
      </p:sp>
      <p:sp>
        <p:nvSpPr>
          <p:cNvPr id="115" name="Google Shape;115;p16"/>
          <p:cNvSpPr txBox="1"/>
          <p:nvPr>
            <p:ph idx="1" type="subTitle"/>
          </p:nvPr>
        </p:nvSpPr>
        <p:spPr>
          <a:xfrm>
            <a:off x="914400" y="5889307"/>
            <a:ext cx="9777603" cy="5657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1800"/>
              <a:t>Measured by County in California from 2020 to 2021</a:t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picture containing text, dark&#10;&#10;Description automatically generated" id="117" name="Google Shape;117;p16"/>
          <p:cNvPicPr preferRelativeResize="0"/>
          <p:nvPr/>
        </p:nvPicPr>
        <p:blipFill rotWithShape="1">
          <a:blip r:embed="rId3">
            <a:alphaModFix/>
          </a:blip>
          <a:srcRect b="4152" l="0" r="0" t="5650"/>
          <a:stretch/>
        </p:blipFill>
        <p:spPr>
          <a:xfrm>
            <a:off x="457200" y="10"/>
            <a:ext cx="11785052" cy="462399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6"/>
          <p:cNvSpPr txBox="1"/>
          <p:nvPr/>
        </p:nvSpPr>
        <p:spPr>
          <a:xfrm>
            <a:off x="9571573" y="4429818"/>
            <a:ext cx="2602823" cy="20005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sng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This Photo</a:t>
            </a:r>
            <a:r>
              <a:rPr b="0" i="0" lang="en-US" sz="7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by Unknown Author is licensed under </a:t>
            </a:r>
            <a:r>
              <a:rPr b="0" i="0" lang="en-US" sz="700" u="sng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 BY</a:t>
            </a:r>
            <a:endParaRPr b="0" i="0" sz="700" u="none" cap="none" strike="noStrike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414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18" name="Google Shape;218;p25"/>
          <p:cNvSpPr txBox="1"/>
          <p:nvPr>
            <p:ph type="title"/>
          </p:nvPr>
        </p:nvSpPr>
        <p:spPr>
          <a:xfrm>
            <a:off x="1261872" y="365760"/>
            <a:ext cx="9692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entury Schoolbook"/>
              <a:buNone/>
            </a:pPr>
            <a:r>
              <a:rPr lang="en-US"/>
              <a:t>Which demographics have the highest vaccination rate in California? </a:t>
            </a:r>
            <a:endParaRPr/>
          </a:p>
        </p:txBody>
      </p:sp>
      <p:sp>
        <p:nvSpPr>
          <p:cNvPr id="219" name="Google Shape;219;p25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A7A1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5"/>
          <p:cNvSpPr/>
          <p:nvPr/>
        </p:nvSpPr>
        <p:spPr>
          <a:xfrm>
            <a:off x="-27875" y="1688075"/>
            <a:ext cx="7350600" cy="51699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600" y="1804475"/>
            <a:ext cx="2940576" cy="20477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22" name="Google Shape;22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3000" y="3965300"/>
            <a:ext cx="2940561" cy="2047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23" name="Google Shape;223;p25"/>
          <p:cNvSpPr txBox="1"/>
          <p:nvPr/>
        </p:nvSpPr>
        <p:spPr>
          <a:xfrm>
            <a:off x="892600" y="5801925"/>
            <a:ext cx="735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As of April 2021:</a:t>
            </a:r>
            <a:endParaRPr b="1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American Indian or Alaskan Native vaccinations have scaled past 250K </a:t>
            </a:r>
            <a:endParaRPr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Latino vaccinations have scaled past 1million </a:t>
            </a:r>
            <a:endParaRPr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224" name="Google Shape;22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2963" y="2134962"/>
            <a:ext cx="5049436" cy="315096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7A192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7A1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31" name="Google Shape;231;p26"/>
          <p:cNvSpPr txBox="1"/>
          <p:nvPr>
            <p:ph type="title"/>
          </p:nvPr>
        </p:nvSpPr>
        <p:spPr>
          <a:xfrm>
            <a:off x="622150" y="824125"/>
            <a:ext cx="3524100" cy="51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Schoolbook"/>
              <a:buNone/>
            </a:pPr>
            <a:r>
              <a:rPr lang="en-US" sz="4100"/>
              <a:t>Conclusion</a:t>
            </a:r>
            <a:endParaRPr sz="4100"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Schoolbook"/>
              <a:buNone/>
            </a:pPr>
            <a:r>
              <a:t/>
            </a:r>
            <a:endParaRPr sz="4100"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1639"/>
              <a:buFont typeface="Century Schoolbook"/>
              <a:buNone/>
            </a:pPr>
            <a:r>
              <a:rPr lang="en-US" sz="2033"/>
              <a:t>There is a strong correlation between COVID cases and COVID related deaths</a:t>
            </a:r>
            <a:endParaRPr sz="2033"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1639"/>
              <a:buFont typeface="Century Schoolbook"/>
              <a:buNone/>
            </a:pPr>
            <a:r>
              <a:t/>
            </a:r>
            <a:endParaRPr sz="2033"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1639"/>
              <a:buFont typeface="Century Schoolbook"/>
              <a:buNone/>
            </a:pPr>
            <a:r>
              <a:rPr lang="en-US" sz="2033"/>
              <a:t>Vaccination rates have a direct impact to the rate of deaths</a:t>
            </a:r>
            <a:endParaRPr sz="2033"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1639"/>
              <a:buFont typeface="Century Schoolbook"/>
              <a:buNone/>
            </a:pPr>
            <a:r>
              <a:t/>
            </a:r>
            <a:endParaRPr sz="2033"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1639"/>
              <a:buFont typeface="Century Schoolbook"/>
              <a:buNone/>
            </a:pPr>
            <a:r>
              <a:rPr lang="en-US" sz="2033"/>
              <a:t>There is a serious disparity in vaccination rates in some demographics</a:t>
            </a:r>
            <a:endParaRPr sz="2033"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1639"/>
              <a:buFont typeface="Century Schoolbook"/>
              <a:buNone/>
            </a:pPr>
            <a:r>
              <a:t/>
            </a:r>
            <a:endParaRPr sz="2033"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1639"/>
              <a:buFont typeface="Century Schoolbook"/>
              <a:buNone/>
            </a:pPr>
            <a:r>
              <a:rPr b="1" lang="en-US" sz="2033"/>
              <a:t>Recommendation</a:t>
            </a:r>
            <a:r>
              <a:rPr lang="en-US" sz="2033"/>
              <a:t>: Improving the rate of vaccinations across all demographics will have a positive impact on the death rate</a:t>
            </a:r>
            <a:endParaRPr sz="2033"/>
          </a:p>
        </p:txBody>
      </p:sp>
      <p:pic>
        <p:nvPicPr>
          <p:cNvPr descr="A picture containing cup, indoor, tableware, plastic&#10;&#10;Description automatically generated" id="232" name="Google Shape;232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25405" r="15947" t="0"/>
          <a:stretch/>
        </p:blipFill>
        <p:spPr>
          <a:xfrm>
            <a:off x="4630994" y="10"/>
            <a:ext cx="7118554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6"/>
          <p:cNvSpPr/>
          <p:nvPr/>
        </p:nvSpPr>
        <p:spPr>
          <a:xfrm>
            <a:off x="1173480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6"/>
          <p:cNvSpPr txBox="1"/>
          <p:nvPr/>
        </p:nvSpPr>
        <p:spPr>
          <a:xfrm>
            <a:off x="9208468" y="6657945"/>
            <a:ext cx="2541080" cy="20005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sng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This Photo</a:t>
            </a:r>
            <a:r>
              <a:rPr b="0" i="0" lang="en-US" sz="7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by Unknown Author is licensed under </a:t>
            </a:r>
            <a:r>
              <a:rPr b="0" i="0" lang="en-US" sz="700" u="sng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 BY</a:t>
            </a:r>
            <a:endParaRPr b="0" i="0" sz="700" u="none" cap="none" strike="noStrike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7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descr="Puzzle" id="241" name="Google Shape;241;p27"/>
          <p:cNvPicPr preferRelativeResize="0"/>
          <p:nvPr/>
        </p:nvPicPr>
        <p:blipFill rotWithShape="1">
          <a:blip r:embed="rId3">
            <a:alphaModFix amt="40000"/>
          </a:blip>
          <a:srcRect b="10824" l="0" r="0" t="4906"/>
          <a:stretch/>
        </p:blipFill>
        <p:spPr>
          <a:xfrm>
            <a:off x="20" y="-2"/>
            <a:ext cx="1219198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7"/>
          <p:cNvSpPr txBox="1"/>
          <p:nvPr>
            <p:ph type="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Schoolbook"/>
              <a:buNone/>
            </a:pPr>
            <a:r>
              <a:rPr lang="en-US" sz="7200"/>
              <a:t>Closing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/>
          <p:nvPr/>
        </p:nvSpPr>
        <p:spPr>
          <a:xfrm>
            <a:off x="0" y="-1"/>
            <a:ext cx="11292840" cy="68580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24" name="Google Shape;124;p17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Schoolbook"/>
              <a:buNone/>
            </a:pPr>
            <a:r>
              <a:rPr lang="en-US">
                <a:solidFill>
                  <a:schemeClr val="lt1"/>
                </a:solidFill>
              </a:rPr>
              <a:t>Contents</a:t>
            </a:r>
            <a:endParaRPr/>
          </a:p>
        </p:txBody>
      </p:sp>
      <p:grpSp>
        <p:nvGrpSpPr>
          <p:cNvPr id="125" name="Google Shape;125;p17"/>
          <p:cNvGrpSpPr/>
          <p:nvPr/>
        </p:nvGrpSpPr>
        <p:grpSpPr>
          <a:xfrm>
            <a:off x="1261872" y="2066250"/>
            <a:ext cx="8595360" cy="4053375"/>
            <a:chOff x="0" y="60511"/>
            <a:chExt cx="8595360" cy="4053375"/>
          </a:xfrm>
        </p:grpSpPr>
        <p:sp>
          <p:nvSpPr>
            <p:cNvPr id="126" name="Google Shape;126;p17"/>
            <p:cNvSpPr/>
            <p:nvPr/>
          </p:nvSpPr>
          <p:spPr>
            <a:xfrm>
              <a:off x="0" y="281911"/>
              <a:ext cx="8595360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39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429768" y="60511"/>
              <a:ext cx="6016752" cy="4428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171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 txBox="1"/>
            <p:nvPr/>
          </p:nvSpPr>
          <p:spPr>
            <a:xfrm>
              <a:off x="451384" y="82127"/>
              <a:ext cx="5973520" cy="3995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27400" spcFirstLastPara="1" rIns="22740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Schoolbook"/>
                <a:buNone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Introduction - Jennifer</a:t>
              </a:r>
              <a:endParaRPr b="0" i="0" sz="15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endParaRPr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0" y="962311"/>
              <a:ext cx="8595360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39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429768" y="740911"/>
              <a:ext cx="6016752" cy="4428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171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7"/>
            <p:cNvSpPr txBox="1"/>
            <p:nvPr/>
          </p:nvSpPr>
          <p:spPr>
            <a:xfrm>
              <a:off x="451384" y="762527"/>
              <a:ext cx="5973520" cy="3995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27400" spcFirstLastPara="1" rIns="22740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Schoolbook"/>
                <a:buNone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Process - Chithra</a:t>
              </a:r>
              <a:endParaRPr b="0" i="0" sz="15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endParaRPr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0" y="1642711"/>
              <a:ext cx="8595360" cy="1110375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39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7"/>
            <p:cNvSpPr txBox="1"/>
            <p:nvPr/>
          </p:nvSpPr>
          <p:spPr>
            <a:xfrm>
              <a:off x="0" y="1642711"/>
              <a:ext cx="8595360" cy="1110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6675" lIns="667075" spcFirstLastPara="1" rIns="667075" wrap="square" tIns="312400">
              <a:noAutofit/>
            </a:bodyPr>
            <a:lstStyle/>
            <a:p>
              <a:pPr indent="-1143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entury Schoolbook"/>
                <a:buChar char="•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Question 1 - </a:t>
              </a:r>
              <a:r>
                <a:rPr lang="en-US" sz="1500">
                  <a:solidFill>
                    <a:schemeClr val="dk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Jessica</a:t>
              </a:r>
              <a:endParaRPr/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entury Schoolbook"/>
                <a:buChar char="•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Question 2 - </a:t>
              </a:r>
              <a:r>
                <a:rPr lang="en-US" sz="1500">
                  <a:solidFill>
                    <a:schemeClr val="dk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Abdellah</a:t>
              </a:r>
              <a:endParaRPr/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entury Schoolbook"/>
                <a:buChar char="•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Question 3 -  </a:t>
              </a:r>
              <a:r>
                <a:rPr lang="en-US" sz="1500">
                  <a:solidFill>
                    <a:schemeClr val="dk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Eric</a:t>
              </a: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429768" y="1421311"/>
              <a:ext cx="6016752" cy="4428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171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 txBox="1"/>
            <p:nvPr/>
          </p:nvSpPr>
          <p:spPr>
            <a:xfrm>
              <a:off x="451384" y="1442927"/>
              <a:ext cx="5973520" cy="3995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27400" spcFirstLastPara="1" rIns="22740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Schoolbook"/>
                <a:buNone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Data Review</a:t>
              </a:r>
              <a:endParaRPr b="0" i="0" sz="15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endParaRPr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0" y="3055486"/>
              <a:ext cx="8595360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39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429768" y="2834086"/>
              <a:ext cx="6016752" cy="4428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171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 txBox="1"/>
            <p:nvPr/>
          </p:nvSpPr>
          <p:spPr>
            <a:xfrm>
              <a:off x="451384" y="2855702"/>
              <a:ext cx="5973520" cy="3995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27400" spcFirstLastPara="1" rIns="22740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Schoolbook"/>
                <a:buNone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Conclusion </a:t>
              </a:r>
              <a:r>
                <a:rPr lang="en-US" sz="1500">
                  <a:solidFill>
                    <a:schemeClr val="lt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Jennifer</a:t>
              </a:r>
              <a:endParaRPr b="0" i="0" sz="15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0" y="3735886"/>
              <a:ext cx="8595360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39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429768" y="3514486"/>
              <a:ext cx="6016752" cy="4428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171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7"/>
            <p:cNvSpPr txBox="1"/>
            <p:nvPr/>
          </p:nvSpPr>
          <p:spPr>
            <a:xfrm>
              <a:off x="451384" y="3536102"/>
              <a:ext cx="5973520" cy="3995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27400" spcFirstLastPara="1" rIns="22740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entury Schoolbook"/>
                <a:buNone/>
              </a:pPr>
              <a:r>
                <a:rPr b="0" i="0" lang="en-US" sz="1500" u="none" cap="none" strike="noStrike">
                  <a:solidFill>
                    <a:schemeClr val="lt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Closing - </a:t>
              </a:r>
              <a:r>
                <a:rPr lang="en-US" sz="1500">
                  <a:solidFill>
                    <a:schemeClr val="lt1"/>
                  </a:solidFill>
                  <a:latin typeface="Century Schoolbook"/>
                  <a:ea typeface="Century Schoolbook"/>
                  <a:cs typeface="Century Schoolbook"/>
                  <a:sym typeface="Century Schoolbook"/>
                </a:rPr>
                <a:t>Chithra</a:t>
              </a:r>
              <a:endParaRPr b="0" i="0" sz="15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descr="A picture containing ocean floor&#10;&#10;Description automatically generated" id="149" name="Google Shape;149;p18"/>
          <p:cNvPicPr preferRelativeResize="0"/>
          <p:nvPr>
            <p:ph idx="1" type="body"/>
          </p:nvPr>
        </p:nvPicPr>
        <p:blipFill rotWithShape="1">
          <a:blip r:embed="rId3">
            <a:alphaModFix amt="40000"/>
          </a:blip>
          <a:srcRect b="0" l="0" r="0" t="2597"/>
          <a:stretch/>
        </p:blipFill>
        <p:spPr>
          <a:xfrm>
            <a:off x="20" y="-2"/>
            <a:ext cx="1219198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 txBox="1"/>
          <p:nvPr>
            <p:ph type="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Schoolbook"/>
              <a:buNone/>
            </a:pPr>
            <a:br>
              <a:rPr lang="en-US" sz="7200"/>
            </a:br>
            <a:r>
              <a:rPr lang="en-US" sz="7200"/>
              <a:t>Introduction</a:t>
            </a:r>
            <a:br>
              <a:rPr lang="en-US" sz="7200"/>
            </a:br>
            <a:r>
              <a:rPr lang="en-US" sz="3200"/>
              <a:t>Proposal </a:t>
            </a:r>
            <a:br>
              <a:rPr lang="en-US" sz="3200"/>
            </a:br>
            <a:r>
              <a:rPr lang="en-US" sz="3200"/>
              <a:t>Hypothesis</a:t>
            </a:r>
            <a:endParaRPr sz="7200"/>
          </a:p>
        </p:txBody>
      </p:sp>
      <p:sp>
        <p:nvSpPr>
          <p:cNvPr id="151" name="Google Shape;151;p18"/>
          <p:cNvSpPr txBox="1"/>
          <p:nvPr/>
        </p:nvSpPr>
        <p:spPr>
          <a:xfrm>
            <a:off x="9476192" y="6657943"/>
            <a:ext cx="2715808" cy="20005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sng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This Photo</a:t>
            </a:r>
            <a:r>
              <a:rPr b="0" i="0" lang="en-US" sz="7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by Unknown Author is licensed under </a:t>
            </a:r>
            <a:r>
              <a:rPr b="0" i="0" lang="en-US" sz="700" u="sng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 BY-ND</a:t>
            </a:r>
            <a:endParaRPr b="0" i="0" sz="700" u="none" cap="none" strike="noStrike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/>
          <p:nvPr/>
        </p:nvSpPr>
        <p:spPr>
          <a:xfrm>
            <a:off x="0" y="-1"/>
            <a:ext cx="11292840" cy="68580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descr="A picture containing light&#10;&#10;Description automatically generated" id="157" name="Google Shape;157;p19"/>
          <p:cNvPicPr preferRelativeResize="0"/>
          <p:nvPr/>
        </p:nvPicPr>
        <p:blipFill rotWithShape="1">
          <a:blip r:embed="rId3">
            <a:alphaModFix amt="35000"/>
          </a:blip>
          <a:srcRect b="3540" l="0" r="0" t="2669"/>
          <a:stretch/>
        </p:blipFill>
        <p:spPr>
          <a:xfrm>
            <a:off x="20" y="10"/>
            <a:ext cx="1129282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9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Schoolbook"/>
              <a:buNone/>
            </a:pPr>
            <a:r>
              <a:rPr lang="en-US">
                <a:solidFill>
                  <a:schemeClr val="lt1"/>
                </a:solidFill>
              </a:rPr>
              <a:t>Process </a:t>
            </a:r>
            <a:endParaRPr/>
          </a:p>
        </p:txBody>
      </p:sp>
      <p:sp>
        <p:nvSpPr>
          <p:cNvPr id="159" name="Google Shape;159;p19"/>
          <p:cNvSpPr txBox="1"/>
          <p:nvPr>
            <p:ph idx="1" type="body"/>
          </p:nvPr>
        </p:nvSpPr>
        <p:spPr>
          <a:xfrm>
            <a:off x="1261872" y="2005739"/>
            <a:ext cx="8595360" cy="4174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91440" lvl="0" marL="18288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>
                <a:solidFill>
                  <a:schemeClr val="lt1"/>
                </a:solidFill>
              </a:rPr>
              <a:t>High level topic review</a:t>
            </a:r>
            <a:endParaRPr sz="2400">
              <a:solidFill>
                <a:schemeClr val="lt1"/>
              </a:solidFill>
            </a:endParaRPr>
          </a:p>
          <a:p>
            <a:pPr indent="-91440" lvl="0" marL="18288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>
                <a:solidFill>
                  <a:schemeClr val="lt1"/>
                </a:solidFill>
              </a:rPr>
              <a:t>Data selection</a:t>
            </a:r>
            <a:endParaRPr sz="2400">
              <a:solidFill>
                <a:schemeClr val="lt1"/>
              </a:solidFill>
            </a:endParaRPr>
          </a:p>
          <a:p>
            <a:pPr indent="-91440" lvl="0" marL="18288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>
                <a:solidFill>
                  <a:schemeClr val="lt1"/>
                </a:solidFill>
              </a:rPr>
              <a:t>Narrow and identify topics</a:t>
            </a:r>
            <a:endParaRPr sz="2400">
              <a:solidFill>
                <a:schemeClr val="lt1"/>
              </a:solidFill>
            </a:endParaRPr>
          </a:p>
          <a:p>
            <a:pPr indent="-91440" lvl="0" marL="18288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-91440" lvl="0" marL="18288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b="1" lang="en-US" sz="2400">
                <a:solidFill>
                  <a:schemeClr val="lt1"/>
                </a:solidFill>
              </a:rPr>
              <a:t>Data Review:</a:t>
            </a:r>
            <a:endParaRPr b="1" sz="2400">
              <a:solidFill>
                <a:schemeClr val="lt1"/>
              </a:solidFill>
            </a:endParaRPr>
          </a:p>
          <a:p>
            <a:pPr indent="-91440" lvl="0" marL="18288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>
                <a:solidFill>
                  <a:schemeClr val="lt1"/>
                </a:solidFill>
              </a:rPr>
              <a:t>CSV Data pull from various </a:t>
            </a:r>
            <a:r>
              <a:rPr lang="en-US" sz="2400">
                <a:solidFill>
                  <a:schemeClr val="lt1"/>
                </a:solidFill>
              </a:rPr>
              <a:t>locations</a:t>
            </a:r>
            <a:endParaRPr sz="2400">
              <a:solidFill>
                <a:schemeClr val="lt1"/>
              </a:solidFill>
            </a:endParaRPr>
          </a:p>
          <a:p>
            <a:pPr indent="-91440" lvl="0" marL="18288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>
                <a:solidFill>
                  <a:schemeClr val="lt1"/>
                </a:solidFill>
              </a:rPr>
              <a:t>Clean data, such as duplicate counties</a:t>
            </a:r>
            <a:endParaRPr sz="2400">
              <a:solidFill>
                <a:schemeClr val="lt1"/>
              </a:solidFill>
            </a:endParaRPr>
          </a:p>
          <a:p>
            <a:pPr indent="-91440" lvl="0" marL="18288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>
                <a:solidFill>
                  <a:schemeClr val="lt1"/>
                </a:solidFill>
              </a:rPr>
              <a:t>Identify </a:t>
            </a:r>
            <a:r>
              <a:rPr lang="en-US" sz="2400">
                <a:solidFill>
                  <a:schemeClr val="lt1"/>
                </a:solidFill>
              </a:rPr>
              <a:t>anomalies</a:t>
            </a:r>
            <a:r>
              <a:rPr lang="en-US" sz="2400">
                <a:solidFill>
                  <a:schemeClr val="lt1"/>
                </a:solidFill>
              </a:rPr>
              <a:t> in the demographic data</a:t>
            </a:r>
            <a:endParaRPr sz="2400">
              <a:solidFill>
                <a:schemeClr val="lt1"/>
              </a:solidFill>
            </a:endParaRPr>
          </a:p>
          <a:p>
            <a:pPr indent="-91440" lvl="0" marL="18288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>
                <a:solidFill>
                  <a:schemeClr val="lt1"/>
                </a:solidFill>
              </a:rPr>
              <a:t>Develop </a:t>
            </a:r>
            <a:r>
              <a:rPr lang="en-US" sz="2400">
                <a:solidFill>
                  <a:schemeClr val="lt1"/>
                </a:solidFill>
              </a:rPr>
              <a:t>data frames</a:t>
            </a:r>
            <a:r>
              <a:rPr lang="en-US" sz="2400">
                <a:solidFill>
                  <a:schemeClr val="lt1"/>
                </a:solidFill>
              </a:rPr>
              <a:t> and appropriate graphs to answer questions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8751760" y="6657945"/>
            <a:ext cx="2541080" cy="20005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sng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This Photo</a:t>
            </a:r>
            <a:r>
              <a:rPr b="0" i="0" lang="en-US" sz="7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by Unknown Author is licensed under </a:t>
            </a:r>
            <a:r>
              <a:rPr b="0" i="0" lang="en-US" sz="700" u="sng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 BY</a:t>
            </a:r>
            <a:endParaRPr b="0" i="0" sz="700" u="none" cap="none" strike="noStrike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/>
          <p:nvPr/>
        </p:nvSpPr>
        <p:spPr>
          <a:xfrm>
            <a:off x="76200" y="-762000"/>
            <a:ext cx="12192000" cy="68580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66" name="Google Shape;166;p20"/>
          <p:cNvSpPr txBox="1"/>
          <p:nvPr>
            <p:ph type="title"/>
          </p:nvPr>
        </p:nvSpPr>
        <p:spPr>
          <a:xfrm>
            <a:off x="306250" y="147000"/>
            <a:ext cx="10407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entury Schoolbook"/>
              <a:buNone/>
            </a:pPr>
            <a:r>
              <a:rPr lang="en-US"/>
              <a:t>What is the correlation between COVID </a:t>
            </a:r>
            <a:r>
              <a:rPr lang="en-US"/>
              <a:t>cases and COVID related deaths?</a:t>
            </a:r>
            <a:endParaRPr/>
          </a:p>
        </p:txBody>
      </p:sp>
      <p:sp>
        <p:nvSpPr>
          <p:cNvPr id="167" name="Google Shape;167;p20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A7A1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"/>
          <p:cNvSpPr/>
          <p:nvPr/>
        </p:nvSpPr>
        <p:spPr>
          <a:xfrm>
            <a:off x="-27875" y="1855150"/>
            <a:ext cx="10048800" cy="50028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0"/>
          <p:cNvPicPr preferRelativeResize="0"/>
          <p:nvPr/>
        </p:nvPicPr>
        <p:blipFill rotWithShape="1">
          <a:blip r:embed="rId3">
            <a:alphaModFix/>
          </a:blip>
          <a:srcRect b="11109" l="9136" r="9793" t="21477"/>
          <a:stretch/>
        </p:blipFill>
        <p:spPr>
          <a:xfrm>
            <a:off x="197675" y="2156975"/>
            <a:ext cx="8895652" cy="462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/>
          <p:nvPr/>
        </p:nvSpPr>
        <p:spPr>
          <a:xfrm>
            <a:off x="76200" y="-762000"/>
            <a:ext cx="12192000" cy="68580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75" name="Google Shape;175;p21"/>
          <p:cNvSpPr txBox="1"/>
          <p:nvPr>
            <p:ph type="title"/>
          </p:nvPr>
        </p:nvSpPr>
        <p:spPr>
          <a:xfrm>
            <a:off x="306250" y="147000"/>
            <a:ext cx="10407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entury Schoolbook"/>
              <a:buNone/>
            </a:pPr>
            <a:r>
              <a:rPr lang="en-US"/>
              <a:t>What is the correlation between COVID cases and COVID related deaths?</a:t>
            </a:r>
            <a:endParaRPr/>
          </a:p>
        </p:txBody>
      </p:sp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7566750" y="1688075"/>
            <a:ext cx="3381900" cy="3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00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en-US"/>
              <a:t>Process for creating chart</a:t>
            </a:r>
            <a:endParaRPr/>
          </a:p>
          <a:p>
            <a:pPr indent="-3200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en-US"/>
              <a:t>Positive correlation between cases and deaths </a:t>
            </a:r>
            <a:endParaRPr/>
          </a:p>
          <a:p>
            <a:pPr indent="-3200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en-US"/>
              <a:t> </a:t>
            </a:r>
            <a:endParaRPr/>
          </a:p>
        </p:txBody>
      </p:sp>
      <p:sp>
        <p:nvSpPr>
          <p:cNvPr id="177" name="Google Shape;177;p21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A7A1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/>
          <p:nvPr/>
        </p:nvSpPr>
        <p:spPr>
          <a:xfrm>
            <a:off x="-27875" y="1688075"/>
            <a:ext cx="7350600" cy="51699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6663" y="1596075"/>
            <a:ext cx="7580574" cy="505371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0" stPos="0" sy="-100000" ky="0"/>
          </a:effectLst>
        </p:spPr>
      </p:pic>
      <p:cxnSp>
        <p:nvCxnSpPr>
          <p:cNvPr id="180" name="Google Shape;180;p21"/>
          <p:cNvCxnSpPr/>
          <p:nvPr/>
        </p:nvCxnSpPr>
        <p:spPr>
          <a:xfrm flipH="1" rot="10800000">
            <a:off x="1629450" y="2453800"/>
            <a:ext cx="3742200" cy="1932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1"/>
          <p:cNvSpPr/>
          <p:nvPr/>
        </p:nvSpPr>
        <p:spPr>
          <a:xfrm>
            <a:off x="6965400" y="3047975"/>
            <a:ext cx="5302800" cy="381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5162" y="2817962"/>
            <a:ext cx="6405075" cy="427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88" name="Google Shape;188;p22"/>
          <p:cNvSpPr txBox="1"/>
          <p:nvPr>
            <p:ph type="title"/>
          </p:nvPr>
        </p:nvSpPr>
        <p:spPr>
          <a:xfrm>
            <a:off x="1261872" y="503238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Schoolbook"/>
              <a:buNone/>
            </a:pPr>
            <a:r>
              <a:rPr lang="en-US"/>
              <a:t>How does vaccination rate affect the case / death rate?</a:t>
            </a: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A7A1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0" y="1828800"/>
            <a:ext cx="7350600" cy="50292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25" y="1828800"/>
            <a:ext cx="10757476" cy="2810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0" stPos="0" sy="-100000" ky="0"/>
          </a:effectLst>
        </p:spPr>
      </p:pic>
      <p:pic>
        <p:nvPicPr>
          <p:cNvPr id="192" name="Google Shape;19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025" y="4783825"/>
            <a:ext cx="10757474" cy="1900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98" name="Google Shape;198;p23"/>
          <p:cNvSpPr txBox="1"/>
          <p:nvPr>
            <p:ph type="title"/>
          </p:nvPr>
        </p:nvSpPr>
        <p:spPr>
          <a:xfrm>
            <a:off x="1261872" y="503238"/>
            <a:ext cx="9692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Schoolbook"/>
              <a:buNone/>
            </a:pPr>
            <a:r>
              <a:rPr lang="en-US"/>
              <a:t>How does vaccination rate affect the case / death rate?</a:t>
            </a:r>
            <a:endParaRPr/>
          </a:p>
        </p:txBody>
      </p:sp>
      <p:sp>
        <p:nvSpPr>
          <p:cNvPr id="199" name="Google Shape;199;p23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A7A1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3"/>
          <p:cNvSpPr/>
          <p:nvPr/>
        </p:nvSpPr>
        <p:spPr>
          <a:xfrm>
            <a:off x="-27875" y="1828800"/>
            <a:ext cx="7350600" cy="50292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25" y="1962713"/>
            <a:ext cx="5265074" cy="3536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2" name="Google Shape;20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1812" y="1962725"/>
            <a:ext cx="5376474" cy="3536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3" name="Google Shape;203;p23"/>
          <p:cNvSpPr txBox="1"/>
          <p:nvPr/>
        </p:nvSpPr>
        <p:spPr>
          <a:xfrm>
            <a:off x="892600" y="5801925"/>
            <a:ext cx="735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Detail of Vaccine vs Death Rate per day in 2021:</a:t>
            </a:r>
            <a:endParaRPr b="1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The initial rate of death did not show an initial impact from the vaccinations</a:t>
            </a:r>
            <a:endParaRPr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The rate of vaccination increase is in direct correlation to the decline in death</a:t>
            </a:r>
            <a:endParaRPr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414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09" name="Google Shape;209;p24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entury Schoolbook"/>
              <a:buNone/>
            </a:pPr>
            <a:r>
              <a:rPr lang="en-US"/>
              <a:t>Which demographics have the highest vaccination rate in California? </a:t>
            </a:r>
            <a:endParaRPr/>
          </a:p>
        </p:txBody>
      </p:sp>
      <p:sp>
        <p:nvSpPr>
          <p:cNvPr id="210" name="Google Shape;210;p24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A7A1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4"/>
          <p:cNvSpPr/>
          <p:nvPr/>
        </p:nvSpPr>
        <p:spPr>
          <a:xfrm>
            <a:off x="-27875" y="1688075"/>
            <a:ext cx="7350600" cy="51699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8225" y="1718375"/>
            <a:ext cx="7816526" cy="510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